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7" r:id="rId3"/>
    <p:sldId id="265" r:id="rId4"/>
    <p:sldId id="266" r:id="rId5"/>
    <p:sldId id="259" r:id="rId6"/>
    <p:sldId id="262" r:id="rId7"/>
    <p:sldId id="263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 2017 г</c:v>
                </c:pt>
                <c:pt idx="1">
                  <c:v>   2018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 2017 г</c:v>
                </c:pt>
                <c:pt idx="1">
                  <c:v>   2018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52.4</c:v>
                </c:pt>
                <c:pt idx="1">
                  <c:v>54.4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 2017 г</c:v>
                </c:pt>
                <c:pt idx="1">
                  <c:v>   2018 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5.2</c:v>
                </c:pt>
                <c:pt idx="1">
                  <c:v>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 2017 г</c:v>
                </c:pt>
                <c:pt idx="1">
                  <c:v>   2018 г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33.4</c:v>
                </c:pt>
                <c:pt idx="1">
                  <c:v>33.9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70144"/>
        <c:axId val="169276480"/>
        <c:axId val="0"/>
      </c:bar3DChart>
      <c:catAx>
        <c:axId val="1447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69276480"/>
        <c:crossesAt val="0"/>
        <c:auto val="1"/>
        <c:lblAlgn val="ctr"/>
        <c:lblOffset val="100"/>
        <c:noMultiLvlLbl val="0"/>
      </c:catAx>
      <c:valAx>
        <c:axId val="169276480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4470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2017 г</c:v>
                </c:pt>
                <c:pt idx="1">
                  <c:v>  2018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7239.3</c:v>
                </c:pt>
                <c:pt idx="1">
                  <c:v>7495.1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2017 г</c:v>
                </c:pt>
                <c:pt idx="1">
                  <c:v>  2018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1136.5999999999999</c:v>
                </c:pt>
                <c:pt idx="1">
                  <c:v>847.4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13747054202671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11351,3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2017 г</c:v>
                </c:pt>
                <c:pt idx="1">
                  <c:v>  2018 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11351.3</c:v>
                </c:pt>
                <c:pt idx="1">
                  <c:v>12033.8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7706205813040065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2017 г</c:v>
                </c:pt>
                <c:pt idx="1">
                  <c:v>  2018 г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1953.6</c:v>
                </c:pt>
                <c:pt idx="1">
                  <c:v>1762.3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69632"/>
        <c:axId val="216223104"/>
        <c:axId val="0"/>
      </c:bar3DChart>
      <c:catAx>
        <c:axId val="1446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6223104"/>
        <c:crosses val="autoZero"/>
        <c:auto val="1"/>
        <c:lblAlgn val="ctr"/>
        <c:lblOffset val="100"/>
        <c:noMultiLvlLbl val="0"/>
      </c:catAx>
      <c:valAx>
        <c:axId val="21622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9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25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Другие налоги от выручки от реализации товаров</a:t>
                    </a:r>
                    <a:r>
                      <a:rPr lang="ru-RU" baseline="0" dirty="0" smtClean="0"/>
                      <a:t> (работ, услуг)</a:t>
                    </a:r>
                    <a:r>
                      <a:rPr lang="ru-RU" dirty="0" smtClean="0"/>
                      <a:t>  7,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Налог на прибыль</c:v>
                </c:pt>
                <c:pt idx="6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0.41599999999999998</c:v>
                </c:pt>
                <c:pt idx="1">
                  <c:v>0.14799999999999999</c:v>
                </c:pt>
                <c:pt idx="2">
                  <c:v>0.19900000000000001</c:v>
                </c:pt>
                <c:pt idx="3">
                  <c:v>0.10199999999999999</c:v>
                </c:pt>
                <c:pt idx="4">
                  <c:v>7.6999999999999999E-2</c:v>
                </c:pt>
                <c:pt idx="5">
                  <c:v>0.05</c:v>
                </c:pt>
                <c:pt idx="6" formatCode="0.0%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2017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4106280193237E-2"/>
          <c:y val="0.23241345029239768"/>
          <c:w val="0.80751207729468599"/>
          <c:h val="0.669377192982456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1555471014492753"/>
                  <c:y val="-0.206492982456140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
</a:t>
                    </a:r>
                    <a:r>
                      <a:rPr lang="ru-RU" dirty="0" smtClean="0"/>
                      <a:t>13,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Другие</a:t>
                    </a:r>
                    <a:r>
                      <a:rPr lang="ru-RU" baseline="0" dirty="0" smtClean="0"/>
                      <a:t> налоги от выручки от реализации товаров (работ, услуг)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en-US" dirty="0" smtClean="0"/>
                      <a:t>7,9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прибыль
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Налог на прибыль</c:v>
                </c:pt>
                <c:pt idx="6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0.39700000000000002</c:v>
                </c:pt>
                <c:pt idx="1">
                  <c:v>0.13100000000000001</c:v>
                </c:pt>
                <c:pt idx="2">
                  <c:v>0.17599999999999999</c:v>
                </c:pt>
                <c:pt idx="3" formatCode="0.0%">
                  <c:v>0.13600000000000001</c:v>
                </c:pt>
                <c:pt idx="4">
                  <c:v>7.9000000000000001E-2</c:v>
                </c:pt>
                <c:pt idx="5">
                  <c:v>7.0999999999999994E-2</c:v>
                </c:pt>
                <c:pt idx="6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4069942049449699E-2"/>
          <c:y val="6.180893095211643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79402288634597"/>
          <c:y val="1.3640891752768211E-2"/>
          <c:w val="0.70455472896173932"/>
          <c:h val="0.945229099780448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-9.3815309829306179E-2"/>
                  <c:y val="-7.887690946499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262608641774847"/>
                  <c:y val="1.562005930964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914288349512527E-2"/>
                  <c:y val="-2.235460431701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585665212825814E-2"/>
                  <c:y val="-6.1508940080869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2787629331507974E-3"/>
                  <c:y val="-6.157547072001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4219493774196029"/>
                  <c:y val="-4.69493774196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политика</c:v>
                </c:pt>
                <c:pt idx="4">
                  <c:v>Физическая культура, спорт, СМИ</c:v>
                </c:pt>
                <c:pt idx="5">
                  <c:v>Национальная экономика</c:v>
                </c:pt>
                <c:pt idx="6">
                  <c:v>Расходы по другим разделам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9303.7999999999993</c:v>
                </c:pt>
                <c:pt idx="1">
                  <c:v>4148.3</c:v>
                </c:pt>
                <c:pt idx="2">
                  <c:v>2941</c:v>
                </c:pt>
                <c:pt idx="3">
                  <c:v>1332.4</c:v>
                </c:pt>
                <c:pt idx="4">
                  <c:v>1311.8</c:v>
                </c:pt>
                <c:pt idx="5">
                  <c:v>858.4</c:v>
                </c:pt>
                <c:pt idx="6">
                  <c:v>2194.1999999999998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995867335495218E-2"/>
          <c:y val="0.62156605616132488"/>
          <c:w val="0.96338588641666079"/>
          <c:h val="0.36968968952637143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46565686220542"/>
          <c:y val="2.4449193145206088E-2"/>
          <c:w val="0.86583278286451737"/>
          <c:h val="0.542796420392607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2018 год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0.40600000000000003</c:v>
                </c:pt>
                <c:pt idx="1">
                  <c:v>0.42099999999999999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-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563894138730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2018 год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0.17399999999999999</c:v>
                </c:pt>
                <c:pt idx="1">
                  <c:v>0.188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37072851489629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2018 год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0.14399999999999999</c:v>
                </c:pt>
                <c:pt idx="1">
                  <c:v>0.13300000000000001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4487421787555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2018 год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5.1999999999999998E-2</c:v>
                </c:pt>
                <c:pt idx="1">
                  <c:v>6.0999999999999999E-2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культура, спорт, СМИ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822437108938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46539997675798E-2"/>
                  <c:y val="3.863542256437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2018 год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5.2999999999999999E-2</c:v>
                </c:pt>
                <c:pt idx="1">
                  <c:v>5.8999999999999997E-2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2.146412364687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19316562383406E-2"/>
                  <c:y val="2.575694837624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2018 год</c:v>
                </c:pt>
              </c:strCache>
            </c:strRef>
          </c:cat>
          <c:val>
            <c:numRef>
              <c:f>Лист1!$G$2:$G$3</c:f>
              <c:numCache>
                <c:formatCode>0.0%</c:formatCode>
                <c:ptCount val="2"/>
                <c:pt idx="0">
                  <c:v>8.1000000000000003E-2</c:v>
                </c:pt>
                <c:pt idx="1">
                  <c:v>3.9E-2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Расходы по другим разделам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128974843575111E-2"/>
                  <c:y val="2.361053601156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120876835660594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2018 год</c:v>
                </c:pt>
              </c:strCache>
            </c:strRef>
          </c:cat>
          <c:val>
            <c:numRef>
              <c:f>Лист1!$H$2:$H$3</c:f>
              <c:numCache>
                <c:formatCode>0.0%</c:formatCode>
                <c:ptCount val="2"/>
                <c:pt idx="0">
                  <c:v>0.09</c:v>
                </c:pt>
                <c:pt idx="1">
                  <c:v>9.9000000000000005E-2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0510208"/>
        <c:axId val="169615936"/>
        <c:axId val="0"/>
      </c:bar3DChart>
      <c:catAx>
        <c:axId val="18051020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9615936"/>
        <c:crosses val="autoZero"/>
        <c:auto val="1"/>
        <c:lblAlgn val="ctr"/>
        <c:lblOffset val="100"/>
        <c:noMultiLvlLbl val="0"/>
      </c:catAx>
      <c:valAx>
        <c:axId val="169615936"/>
        <c:scaling>
          <c:orientation val="minMax"/>
          <c:max val="0.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0510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669120840137735E-2"/>
          <c:y val="0.62356541064924753"/>
          <c:w val="0.83803334311944566"/>
          <c:h val="0.36468999552126552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7.0483330135035507E-2"/>
          <c:y val="2.927681372009976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67999698839707"/>
          <c:y val="2.8873834399629622E-2"/>
          <c:w val="0.61140692221937021"/>
          <c:h val="0.810074934446474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-3.9340440593836679E-2"/>
                  <c:y val="0.12324233914278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146387775095693E-2"/>
                  <c:y val="4.98388151467567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89607766262887E-2"/>
                  <c:y val="1.704579867171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027262351933346E-3"/>
                  <c:y val="-7.1875338974090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02485582410035E-2"/>
                  <c:y val="-1.8118368298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7927506262744995E-2"/>
                  <c:y val="-3.11214379348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Оплата труда</c:v>
                </c:pt>
                <c:pt idx="1">
                  <c:v>Лекарственные средства, продукты питания, оплата коммунальных услуг, трансферты населению</c:v>
                </c:pt>
                <c:pt idx="2">
                  <c:v>Субсидии</c:v>
                </c:pt>
                <c:pt idx="3">
                  <c:v>Капитальные расходы</c:v>
                </c:pt>
                <c:pt idx="4">
                  <c:v>Иные расходы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13981.9</c:v>
                </c:pt>
                <c:pt idx="1">
                  <c:v>3383.5</c:v>
                </c:pt>
                <c:pt idx="2">
                  <c:v>2034.3</c:v>
                </c:pt>
                <c:pt idx="3">
                  <c:v>912.2</c:v>
                </c:pt>
                <c:pt idx="4">
                  <c:v>1778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535974423411173E-2"/>
          <c:y val="0.63216405165443312"/>
          <c:w val="0.90838110899555236"/>
          <c:h val="0.3613173356448496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72478251864126"/>
          <c:y val="2.659557027810406E-2"/>
          <c:w val="0.86583278286451737"/>
          <c:h val="0.52777153383979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44183668185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0651020091135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 2018 год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0.57299999999999995</c:v>
                </c:pt>
                <c:pt idx="1">
                  <c:v>0.63500000000000001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Лекарственные средства, продукты питания, оплата коммунальных услуг,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75346934548468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50693869096935E-2"/>
                  <c:y val="-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 2018 год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0.152</c:v>
                </c:pt>
                <c:pt idx="1">
                  <c:v>0.153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1953060273405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7514466393952E-2"/>
                  <c:y val="1.287847418812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 2018 год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0.106</c:v>
                </c:pt>
                <c:pt idx="1">
                  <c:v>9.1999999999999998E-2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963714270919635E-2"/>
                  <c:y val="-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1932833212510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 2018 год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7.3999999999999996E-2</c:v>
                </c:pt>
                <c:pt idx="1">
                  <c:v>4.1000000000000002E-2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39061205468106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981857135459817E-2"/>
                  <c:y val="-1.073206182343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2017 год</c:v>
                </c:pt>
                <c:pt idx="1">
                  <c:v>за  2018 год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9.5000000000000001E-2</c:v>
                </c:pt>
                <c:pt idx="1">
                  <c:v>7.9000000000000001E-2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1685248"/>
        <c:axId val="169619392"/>
        <c:axId val="0"/>
      </c:bar3DChart>
      <c:catAx>
        <c:axId val="18168524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9619392"/>
        <c:crosses val="autoZero"/>
        <c:auto val="1"/>
        <c:lblAlgn val="ctr"/>
        <c:lblOffset val="100"/>
        <c:noMultiLvlLbl val="0"/>
      </c:catAx>
      <c:valAx>
        <c:axId val="16961939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1685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689158618993367E-2"/>
          <c:y val="0.62356541064924753"/>
          <c:w val="0.82180161622307379"/>
          <c:h val="0.3520609783922188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2536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0DF-1E3E-40E9-AC43-762337EA4832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658" y="4705469"/>
            <a:ext cx="5427661" cy="445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2536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C7824-C734-4090-833C-84EFC7785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0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2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297A58-8C0B-452B-BE42-2539E637C5CC}" type="datetimeFigureOut">
              <a:rPr lang="ru-RU" smtClean="0"/>
              <a:t>05.02.2019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052736"/>
            <a:ext cx="676875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БЮЛЛЕТЕНЬ</a:t>
            </a:r>
          </a:p>
          <a:p>
            <a:pPr algn="ctr"/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  <a:r>
              <a:rPr lang="ru-RU" sz="40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КРУГЛЯНСКОГО РАЙОНА</a:t>
            </a:r>
            <a:endParaRPr lang="ru-RU" sz="4000" b="1" i="1" cap="none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i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января</a:t>
            </a:r>
            <a:r>
              <a:rPr lang="en-US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000" b="1" i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ГОДА </a:t>
            </a:r>
          </a:p>
          <a:p>
            <a:pPr algn="ctr"/>
            <a:endParaRPr lang="ru-RU" sz="4000" b="1" i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271237"/>
              </p:ext>
            </p:extLst>
          </p:nvPr>
        </p:nvGraphicFramePr>
        <p:xfrm>
          <a:off x="139691" y="1124742"/>
          <a:ext cx="8857233" cy="53187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44027"/>
                <a:gridCol w="1234170"/>
                <a:gridCol w="1161571"/>
                <a:gridCol w="660493"/>
                <a:gridCol w="1009266"/>
                <a:gridCol w="1088973"/>
                <a:gridCol w="638065"/>
                <a:gridCol w="1176891"/>
                <a:gridCol w="943777"/>
              </a:tblGrid>
              <a:tr h="748491">
                <a:tc rowSpan="2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(-);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1671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января 2015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18070,4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18290,8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19060,4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18990,6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-990,0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-699,8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января 2016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23691,7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23566,2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23791,7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23578,0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января 2017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21146,3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21162,9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19681,1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19644,4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1465,2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1518,5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января 2018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21614,7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21680,8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21314,2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21061,6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ru-RU" sz="1400" b="1" smtClean="0">
                          <a:latin typeface="Times New Roman" pitchFamily="18" charset="0"/>
                          <a:cs typeface="Times New Roman" pitchFamily="18" charset="0"/>
                        </a:rPr>
                        <a:t>января 2019</a:t>
                      </a:r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22160,4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22138,6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22158,8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22089,9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291562"/>
            <a:ext cx="381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4368" y="72041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 за 201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899427"/>
            <a:ext cx="980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53184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20223761"/>
              </p:ext>
            </p:extLst>
          </p:nvPr>
        </p:nvGraphicFramePr>
        <p:xfrm>
          <a:off x="365125" y="1600200"/>
          <a:ext cx="4041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84368" y="89942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0258056"/>
              </p:ext>
            </p:extLst>
          </p:nvPr>
        </p:nvGraphicFramePr>
        <p:xfrm>
          <a:off x="4643438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16550730"/>
              </p:ext>
            </p:extLst>
          </p:nvPr>
        </p:nvGraphicFramePr>
        <p:xfrm>
          <a:off x="395287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11663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за  201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 и  201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77697"/>
              </p:ext>
            </p:extLst>
          </p:nvPr>
        </p:nvGraphicFramePr>
        <p:xfrm>
          <a:off x="207963" y="4365625"/>
          <a:ext cx="8909050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Лист" r:id="rId7" imgW="7610651" imgH="1723840" progId="Excel.Sheet.12">
                  <p:embed/>
                </p:oleObj>
              </mc:Choice>
              <mc:Fallback>
                <p:oleObj name="Лист" r:id="rId7" imgW="7610651" imgH="1723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963" y="4365625"/>
                        <a:ext cx="8909050" cy="201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0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расходов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8841227"/>
              </p:ext>
            </p:extLst>
          </p:nvPr>
        </p:nvGraphicFramePr>
        <p:xfrm>
          <a:off x="179512" y="832542"/>
          <a:ext cx="3816424" cy="588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47649757"/>
              </p:ext>
            </p:extLst>
          </p:nvPr>
        </p:nvGraphicFramePr>
        <p:xfrm>
          <a:off x="3779912" y="824518"/>
          <a:ext cx="5231904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17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по экономической классификации расходов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72802705"/>
              </p:ext>
            </p:extLst>
          </p:nvPr>
        </p:nvGraphicFramePr>
        <p:xfrm>
          <a:off x="107504" y="824518"/>
          <a:ext cx="4356484" cy="584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17074963"/>
              </p:ext>
            </p:extLst>
          </p:nvPr>
        </p:nvGraphicFramePr>
        <p:xfrm>
          <a:off x="4067944" y="824518"/>
          <a:ext cx="4943872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0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Долговые обязательства органов местного управления и самоуправления по бюджету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192657"/>
              </p:ext>
            </p:extLst>
          </p:nvPr>
        </p:nvGraphicFramePr>
        <p:xfrm>
          <a:off x="273864" y="1556792"/>
          <a:ext cx="8641208" cy="489222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46008"/>
                <a:gridCol w="1800200"/>
                <a:gridCol w="1800200"/>
                <a:gridCol w="1894800"/>
              </a:tblGrid>
              <a:tr h="6570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Долговые обязательства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Ценные бумаги,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размещенные местными исполнительными и распорядительными органами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Гарантии местных исполнительных и распорядительных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органов, предъявленные к исполнению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 органов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гарантированный органами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6992,7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6160,4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000" b="1" smtClean="0">
                          <a:latin typeface="Times New Roman" pitchFamily="18" charset="0"/>
                          <a:cs typeface="Times New Roman" pitchFamily="18" charset="0"/>
                        </a:rPr>
                        <a:t>284,5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67815" y="1150399"/>
            <a:ext cx="962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2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3648</TotalTime>
  <Words>336</Words>
  <Application>Microsoft Office PowerPoint</Application>
  <PresentationFormat>Экран (4:3)</PresentationFormat>
  <Paragraphs>142</Paragraphs>
  <Slides>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Исполнительная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Финотдел Могилевского горисполкома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Соболькова Ирина</dc:creator>
  <cp:lastModifiedBy>Косачёва Олеся</cp:lastModifiedBy>
  <cp:revision>447</cp:revision>
  <cp:lastPrinted>2018-07-25T05:08:44Z</cp:lastPrinted>
  <dcterms:created xsi:type="dcterms:W3CDTF">2015-09-28T07:55:24Z</dcterms:created>
  <dcterms:modified xsi:type="dcterms:W3CDTF">2019-02-05T12:03:06Z</dcterms:modified>
</cp:coreProperties>
</file>