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7" r:id="rId3"/>
    <p:sldId id="265" r:id="rId4"/>
    <p:sldId id="266" r:id="rId5"/>
    <p:sldId id="259" r:id="rId6"/>
    <p:sldId id="262" r:id="rId7"/>
    <p:sldId id="263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8B-47C9-9406-A8FC7838BE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2.5</c:v>
                </c:pt>
                <c:pt idx="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C-4073-8752-6BF2BDD4A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60.2</c:v>
                </c:pt>
                <c:pt idx="1">
                  <c:v>64.099999999999994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C-4073-8752-6BF2BDD4A6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7C-4073-8752-6BF2BDD4A6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30,3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CB-4DC3-BBED-7235EA6DCC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32.200000000000003</c:v>
                </c:pt>
                <c:pt idx="1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C-4073-8752-6BF2BDD4A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9682560"/>
        <c:axId val="155876672"/>
        <c:axId val="0"/>
      </c:bar3DChart>
      <c:catAx>
        <c:axId val="23968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876672"/>
        <c:crossesAt val="0"/>
        <c:auto val="1"/>
        <c:lblAlgn val="ctr"/>
        <c:lblOffset val="100"/>
        <c:noMultiLvlLbl val="0"/>
      </c:catAx>
      <c:valAx>
        <c:axId val="155876672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239682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3463.4</c:v>
                </c:pt>
                <c:pt idx="1">
                  <c:v>3520.6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6-4CAA-A357-4AE8E5BE5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547.1</c:v>
                </c:pt>
                <c:pt idx="1">
                  <c:v>509.6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6-4CAA-A357-4AE8E5BE5B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13747054202671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6476,9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16-4CAA-A357-4AE8E5BE5B5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C16-4CAA-A357-4AE8E5BE5B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6476.9</c:v>
                </c:pt>
                <c:pt idx="1">
                  <c:v>7438.6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16-4CAA-A357-4AE8E5BE5B5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7706205813040065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C16-4CAA-A357-4AE8E5BE5B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278.39999999999998</c:v>
                </c:pt>
                <c:pt idx="1">
                  <c:v>140.19999999999999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16-4CAA-A357-4AE8E5BE5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380544"/>
        <c:axId val="169650432"/>
        <c:axId val="0"/>
      </c:bar3DChart>
      <c:catAx>
        <c:axId val="19838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9650432"/>
        <c:crosses val="autoZero"/>
        <c:auto val="1"/>
        <c:lblAlgn val="ctr"/>
        <c:lblOffset val="100"/>
        <c:noMultiLvlLbl val="0"/>
      </c:catAx>
      <c:valAx>
        <c:axId val="16965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380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2020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2020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fld id="{804EB5E2-69BB-4EF9-B039-3DA4FEA44F20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45,8%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970-48E6-A7B2-649BCA6B4AB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 9,6%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0B3-451F-ADA1-EDB1C3E07D7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D67BFE4-9AA0-4E08-B5A7-A545761C50E6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22,1%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970-48E6-A7B2-649BCA6B4AB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Другие налоги от выручки от реализации товаров</a:t>
                    </a:r>
                    <a:r>
                      <a:rPr lang="ru-RU" baseline="0" dirty="0"/>
                      <a:t> (работ, услуг 7,3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0B3-451F-ADA1-EDB1C3E07D7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24378B70-3E6B-442D-A891-D1F3AC5FD6A1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 1,9%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D1A-463D-9C16-059122BE0A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6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0.441</c:v>
                </c:pt>
                <c:pt idx="1">
                  <c:v>8.3000000000000004E-2</c:v>
                </c:pt>
                <c:pt idx="2">
                  <c:v>0.23200000000000001</c:v>
                </c:pt>
                <c:pt idx="3">
                  <c:v>0.14199999999999999</c:v>
                </c:pt>
                <c:pt idx="4">
                  <c:v>7.2999999999999995E-2</c:v>
                </c:pt>
                <c:pt idx="5" formatCode="0.0%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B3-451F-ADA1-EDB1C3E07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  2019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4106280193237E-2"/>
          <c:y val="0.23241345029239768"/>
          <c:w val="0.80751207729468599"/>
          <c:h val="0.6693771929824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2019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0.19011352657004832"/>
                  <c:y val="8.3146198830409357E-2"/>
                </c:manualLayout>
              </c:layout>
              <c:tx>
                <c:rich>
                  <a:bodyPr/>
                  <a:lstStyle/>
                  <a:p>
                    <a:fld id="{E15682AB-DFDB-42FA-973A-B35B55657E0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41,1%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AAA-4709-8710-58F815CB7C85}"/>
                </c:ext>
              </c:extLst>
            </c:dLbl>
            <c:dLbl>
              <c:idx val="1"/>
              <c:layout>
                <c:manualLayout>
                  <c:x val="-0.14316328502415454"/>
                  <c:y val="-0.202779532163742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
10,0%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C3D-B6F2-6C4AF9B6D82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5D6C947-57D8-4F36-8688-547EC05F026D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21,1%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AAA-4709-8710-58F815CB7C8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C45D6C81-A37F-4ACA-9957-5CB7D2D999CB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13,7%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AAA-4709-8710-58F815CB7C8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Другие</a:t>
                    </a:r>
                    <a:r>
                      <a:rPr lang="ru-RU" baseline="0" dirty="0"/>
                      <a:t> налоги от выручки от реализации товаров (работ, услуг)</a:t>
                    </a:r>
                    <a:r>
                      <a:rPr lang="ru-RU" dirty="0"/>
                      <a:t> 
7,6%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2F-4C3D-B6F2-6C4AF9B6D822}"/>
                </c:ext>
              </c:extLst>
            </c:dLbl>
            <c:dLbl>
              <c:idx val="5"/>
              <c:layout>
                <c:manualLayout>
                  <c:x val="-9.4227053140096613E-4"/>
                  <c:y val="-4.0808479532163745E-2"/>
                </c:manualLayout>
              </c:layout>
              <c:tx>
                <c:rich>
                  <a:bodyPr/>
                  <a:lstStyle/>
                  <a:p>
                    <a:fld id="{B34C80CB-1F76-49E9-8E79-0698AA454D5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6,5%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12F-4C3D-B6F2-6C4AF9B6D822}"/>
                </c:ext>
              </c:extLst>
            </c:dLbl>
            <c:dLbl>
              <c:idx val="6"/>
              <c:layout>
                <c:manualLayout>
                  <c:x val="0.16336280193236716"/>
                  <c:y val="-5.241228070175438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2F-4C3D-B6F2-6C4AF9B6D82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</c:v>
                </c:pt>
                <c:pt idx="1">
                  <c:v>0.10100000000000001</c:v>
                </c:pt>
                <c:pt idx="2">
                  <c:v>0.219</c:v>
                </c:pt>
                <c:pt idx="3" formatCode="0.0%">
                  <c:v>0.157</c:v>
                </c:pt>
                <c:pt idx="4">
                  <c:v>7.2999999999999995E-2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2F-4C3D-B6F2-6C4AF9B6D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4069942049449699E-2"/>
          <c:y val="6.180893095211643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79402288634597"/>
          <c:y val="1.3640891752768211E-2"/>
          <c:w val="0.70455472896173932"/>
          <c:h val="0.945229099780448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-9.3815309829306179E-2"/>
                  <c:y val="-7.887690946499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11-45F0-B2DB-EBCE8F159C0A}"/>
                </c:ext>
              </c:extLst>
            </c:dLbl>
            <c:dLbl>
              <c:idx val="1"/>
              <c:layout>
                <c:manualLayout>
                  <c:x val="0.24262608641774847"/>
                  <c:y val="1.562005930964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11-45F0-B2DB-EBCE8F159C0A}"/>
                </c:ext>
              </c:extLst>
            </c:dLbl>
            <c:dLbl>
              <c:idx val="2"/>
              <c:layout>
                <c:manualLayout>
                  <c:x val="-3.7914288349512527E-2"/>
                  <c:y val="-2.235460431701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311-45F0-B2DB-EBCE8F159C0A}"/>
                </c:ext>
              </c:extLst>
            </c:dLbl>
            <c:dLbl>
              <c:idx val="3"/>
              <c:layout>
                <c:manualLayout>
                  <c:x val="-5.0585665212825814E-2"/>
                  <c:y val="-6.150894008086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11-45F0-B2DB-EBCE8F159C0A}"/>
                </c:ext>
              </c:extLst>
            </c:dLbl>
            <c:dLbl>
              <c:idx val="4"/>
              <c:layout>
                <c:manualLayout>
                  <c:x val="-9.2787629331507974E-3"/>
                  <c:y val="-6.157547072001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311-45F0-B2DB-EBCE8F159C0A}"/>
                </c:ext>
              </c:extLst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11-45F0-B2DB-EBCE8F159C0A}"/>
                </c:ext>
              </c:extLst>
            </c:dLbl>
            <c:dLbl>
              <c:idx val="6"/>
              <c:layout>
                <c:manualLayout>
                  <c:x val="0.14219493774196029"/>
                  <c:y val="-4.6949377419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311-45F0-B2DB-EBCE8F159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политика</c:v>
                </c:pt>
                <c:pt idx="4">
                  <c:v>Физическая культура, спорт, СМИ</c:v>
                </c:pt>
                <c:pt idx="5">
                  <c:v>Национальная экономика</c:v>
                </c:pt>
                <c:pt idx="6">
                  <c:v>Расходы по другим разделам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5822.5</c:v>
                </c:pt>
                <c:pt idx="1">
                  <c:v>2511.3000000000002</c:v>
                </c:pt>
                <c:pt idx="2">
                  <c:v>528.5</c:v>
                </c:pt>
                <c:pt idx="3">
                  <c:v>714.2</c:v>
                </c:pt>
                <c:pt idx="4">
                  <c:v>788.7</c:v>
                </c:pt>
                <c:pt idx="5">
                  <c:v>424.2</c:v>
                </c:pt>
                <c:pt idx="6">
                  <c:v>1623.5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11-45F0-B2DB-EBCE8F159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995867335495218E-2"/>
          <c:y val="0.62156605616132488"/>
          <c:w val="0.96338588641666079"/>
          <c:h val="0.3696896895263714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6565686220542"/>
          <c:y val="2.4449193145206088E-2"/>
          <c:w val="0.86583278286451737"/>
          <c:h val="0.542796420392607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0.46899999999999997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A-47E7-9A26-99AE289112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-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7A-47E7-9A26-99AE2891127C}"/>
                </c:ext>
              </c:extLst>
            </c:dLbl>
            <c:dLbl>
              <c:idx val="1"/>
              <c:layout>
                <c:manualLayout>
                  <c:x val="3.1556389413873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0.20200000000000001</c:v>
                </c:pt>
                <c:pt idx="1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7A-47E7-9A26-99AE289112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37072851489629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37A-47E7-9A26-99AE2891127C}"/>
                </c:ext>
              </c:extLst>
            </c:dLbl>
            <c:dLbl>
              <c:idx val="1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4.2000000000000003E-2</c:v>
                </c:pt>
                <c:pt idx="1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7A-47E7-9A26-99AE289112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37A-47E7-9A26-99AE2891127C}"/>
                </c:ext>
              </c:extLst>
            </c:dLbl>
            <c:dLbl>
              <c:idx val="1"/>
              <c:layout>
                <c:manualLayout>
                  <c:x val="1.4564487421787555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5.8000000000000003E-2</c:v>
                </c:pt>
                <c:pt idx="1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7A-47E7-9A26-99AE289112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культура, спорт, СМИ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822437108938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37A-47E7-9A26-99AE2891127C}"/>
                </c:ext>
              </c:extLst>
            </c:dLbl>
            <c:dLbl>
              <c:idx val="1"/>
              <c:layout>
                <c:manualLayout>
                  <c:x val="2.1846539997675798E-2"/>
                  <c:y val="3.863542256437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6.4000000000000001E-2</c:v>
                </c:pt>
                <c:pt idx="1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37A-47E7-9A26-99AE2891127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2.146412364687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37A-47E7-9A26-99AE2891127C}"/>
                </c:ext>
              </c:extLst>
            </c:dLbl>
            <c:dLbl>
              <c:idx val="1"/>
              <c:layout>
                <c:manualLayout>
                  <c:x val="1.9419316562383406E-2"/>
                  <c:y val="2.575694837624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Лист1!$G$2:$G$3</c:f>
              <c:numCache>
                <c:formatCode>0.0%</c:formatCode>
                <c:ptCount val="2"/>
                <c:pt idx="0">
                  <c:v>3.4000000000000002E-2</c:v>
                </c:pt>
                <c:pt idx="1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37A-47E7-9A26-99AE2891127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Расходы по другим разделам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128974843575111E-2"/>
                  <c:y val="2.361053601156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37A-47E7-9A26-99AE2891127C}"/>
                </c:ext>
              </c:extLst>
            </c:dLbl>
            <c:dLbl>
              <c:idx val="1"/>
              <c:layout>
                <c:manualLayout>
                  <c:x val="4.6120876835660594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37A-47E7-9A26-99AE289112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Лист1!$H$2:$H$3</c:f>
              <c:numCache>
                <c:formatCode>0.0%</c:formatCode>
                <c:ptCount val="2"/>
                <c:pt idx="0">
                  <c:v>0.13100000000000001</c:v>
                </c:pt>
                <c:pt idx="1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7A-47E7-9A26-99AE28911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638528"/>
        <c:axId val="238184128"/>
        <c:axId val="0"/>
      </c:bar3DChart>
      <c:catAx>
        <c:axId val="5563852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184128"/>
        <c:crosses val="autoZero"/>
        <c:auto val="1"/>
        <c:lblAlgn val="ctr"/>
        <c:lblOffset val="100"/>
        <c:noMultiLvlLbl val="0"/>
      </c:catAx>
      <c:valAx>
        <c:axId val="238184128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638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669120840137735E-2"/>
          <c:y val="0.62356541064924753"/>
          <c:w val="0.83803334311944566"/>
          <c:h val="0.3646899955212655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7.0483330135035507E-2"/>
          <c:y val="2.927681372009976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67999698839707"/>
          <c:y val="2.8873834399629622E-2"/>
          <c:w val="0.61140692221937021"/>
          <c:h val="0.810074934446474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3.9340440593836679E-2"/>
                  <c:y val="0.12324233914278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7C-4630-A6B6-7C6ACF78906A}"/>
                </c:ext>
              </c:extLst>
            </c:dLbl>
            <c:dLbl>
              <c:idx val="1"/>
              <c:layout>
                <c:manualLayout>
                  <c:x val="-4.6146387775095693E-2"/>
                  <c:y val="4.98388151467567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A7C-4630-A6B6-7C6ACF78906A}"/>
                </c:ext>
              </c:extLst>
            </c:dLbl>
            <c:dLbl>
              <c:idx val="2"/>
              <c:layout>
                <c:manualLayout>
                  <c:x val="2.0389607766262887E-2"/>
                  <c:y val="1.704579867171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A7C-4630-A6B6-7C6ACF78906A}"/>
                </c:ext>
              </c:extLst>
            </c:dLbl>
            <c:dLbl>
              <c:idx val="3"/>
              <c:layout>
                <c:manualLayout>
                  <c:x val="4.8027262351933346E-3"/>
                  <c:y val="-7.1875338974090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A7C-4630-A6B6-7C6ACF78906A}"/>
                </c:ext>
              </c:extLst>
            </c:dLbl>
            <c:dLbl>
              <c:idx val="4"/>
              <c:layout>
                <c:manualLayout>
                  <c:x val="4.902485582410035E-2"/>
                  <c:y val="-1.8118368298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A7C-4630-A6B6-7C6ACF78906A}"/>
                </c:ext>
              </c:extLst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7C-4630-A6B6-7C6ACF78906A}"/>
                </c:ext>
              </c:extLst>
            </c:dLbl>
            <c:dLbl>
              <c:idx val="6"/>
              <c:layout>
                <c:manualLayout>
                  <c:x val="8.7927506262744995E-2"/>
                  <c:y val="-3.11214379348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7C-4630-A6B6-7C6ACF789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Оплата труда</c:v>
                </c:pt>
                <c:pt idx="1">
                  <c:v>Лекарственные средства, продукты питания, оплата коммунальных услуг, трансферты населению</c:v>
                </c:pt>
                <c:pt idx="2">
                  <c:v>Субсидии</c:v>
                </c:pt>
                <c:pt idx="3">
                  <c:v>Капитальные расходы</c:v>
                </c:pt>
                <c:pt idx="4">
                  <c:v>Иные расходы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9128.2000000000007</c:v>
                </c:pt>
                <c:pt idx="1">
                  <c:v>1868.2</c:v>
                </c:pt>
                <c:pt idx="2">
                  <c:v>632.9</c:v>
                </c:pt>
                <c:pt idx="3">
                  <c:v>190.1</c:v>
                </c:pt>
                <c:pt idx="4">
                  <c:v>593.5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7C-4630-A6B6-7C6ACF789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535974423411173E-2"/>
          <c:y val="0.63216405165443312"/>
          <c:w val="0.90838110899555236"/>
          <c:h val="0.3613173356448496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72478251864126"/>
          <c:y val="2.659557027810406E-2"/>
          <c:w val="0.86583278286451737"/>
          <c:h val="0.52777153383979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44183668185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0C-4E33-AFEB-8491CEB9067D}"/>
                </c:ext>
              </c:extLst>
            </c:dLbl>
            <c:dLbl>
              <c:idx val="1"/>
              <c:layout>
                <c:manualLayout>
                  <c:x val="7.70651020091135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0.73499999999999999</c:v>
                </c:pt>
                <c:pt idx="1">
                  <c:v>0.69599999999999995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0C-4E33-AFEB-8491CEB90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Лекарственные средства, продукты питания, оплата коммунальных услуг,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75346934548468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0C-4E33-AFEB-8491CEB9067D}"/>
                </c:ext>
              </c:extLst>
            </c:dLbl>
            <c:dLbl>
              <c:idx val="1"/>
              <c:layout>
                <c:manualLayout>
                  <c:x val="2.0550693869096935E-2"/>
                  <c:y val="-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0.15</c:v>
                </c:pt>
                <c:pt idx="1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0C-4E33-AFEB-8491CEB906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1953060273405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C0C-4E33-AFEB-8491CEB9067D}"/>
                </c:ext>
              </c:extLst>
            </c:dLbl>
            <c:dLbl>
              <c:idx val="1"/>
              <c:layout>
                <c:manualLayout>
                  <c:x val="1.027514466393952E-2"/>
                  <c:y val="1.287847418812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5.0999999999999997E-2</c:v>
                </c:pt>
                <c:pt idx="1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0C-4E33-AFEB-8491CEB9067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963714270919635E-2"/>
                  <c:y val="-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C0C-4E33-AFEB-8491CEB9067D}"/>
                </c:ext>
              </c:extLst>
            </c:dLbl>
            <c:dLbl>
              <c:idx val="1"/>
              <c:layout>
                <c:manualLayout>
                  <c:x val="2.311932833212510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1.4999999999999999E-2</c:v>
                </c:pt>
                <c:pt idx="1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C0C-4E33-AFEB-8491CEB9067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39061205468106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C0C-4E33-AFEB-8491CEB9067D}"/>
                </c:ext>
              </c:extLst>
            </c:dLbl>
            <c:dLbl>
              <c:idx val="1"/>
              <c:layout>
                <c:manualLayout>
                  <c:x val="1.7981857135459817E-2"/>
                  <c:y val="-1.073206182343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C0C-4E33-AFEB-8491CEB90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1-ое полугодие 2020 года</c:v>
                </c:pt>
                <c:pt idx="1">
                  <c:v>за 1-ое полугодие 2019 года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4.9000000000000002E-2</c:v>
                </c:pt>
                <c:pt idx="1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C0C-4E33-AFEB-8491CEB90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886464"/>
        <c:axId val="238187584"/>
        <c:axId val="0"/>
      </c:bar3DChart>
      <c:catAx>
        <c:axId val="13388646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187584"/>
        <c:crosses val="autoZero"/>
        <c:auto val="1"/>
        <c:lblAlgn val="ctr"/>
        <c:lblOffset val="100"/>
        <c:noMultiLvlLbl val="0"/>
      </c:catAx>
      <c:valAx>
        <c:axId val="23818758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886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689158618993367E-2"/>
          <c:y val="0.62356541064924753"/>
          <c:w val="0.82180161622307379"/>
          <c:h val="0.3520609783922188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2536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0DF-1E3E-40E9-AC43-762337EA483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8" y="4705469"/>
            <a:ext cx="5427661" cy="445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2536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C7824-C734-4090-833C-84EFC7785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0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2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297A58-8C0B-452B-BE42-2539E637C5CC}" type="datetimeFigureOut">
              <a:rPr lang="ru-RU" smtClean="0"/>
              <a:t>16.07.2020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Microsoft_Excel4.xlsx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052736"/>
            <a:ext cx="67687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</a:t>
            </a:r>
          </a:p>
          <a:p>
            <a:pPr algn="ctr"/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4000" b="1" i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КРУГЛЯНСКОГО РАЙОНА</a:t>
            </a:r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июля</a:t>
            </a:r>
            <a:r>
              <a:rPr lang="en-US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ГОДА </a:t>
            </a:r>
          </a:p>
          <a:p>
            <a:pPr algn="ctr"/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8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05287"/>
              </p:ext>
            </p:extLst>
          </p:nvPr>
        </p:nvGraphicFramePr>
        <p:xfrm>
          <a:off x="139691" y="1124742"/>
          <a:ext cx="8857233" cy="53187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44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68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37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48491">
                <a:tc rowSpan="2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ДЕФИЦИТ (-);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67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июля 2016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22533,0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9457,1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20992,3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10142,9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-685,8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июля 2017</a:t>
                      </a: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21411,0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9472,2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21081,0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10278,0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-805,8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июля 2018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21839,9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21509,9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10402,4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-575,8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июля 2019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23844,1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10765,8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23529,3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11286,1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-520,3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 1 июля 2020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11609,0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24936,2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12412,9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-803,9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291562"/>
            <a:ext cx="381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4368" y="72041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5663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 за 1 полугодие 2019 года и 1 полугодие 2020 года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899427"/>
            <a:ext cx="980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603301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8881917"/>
              </p:ext>
            </p:extLst>
          </p:nvPr>
        </p:nvGraphicFramePr>
        <p:xfrm>
          <a:off x="365125" y="1600200"/>
          <a:ext cx="4041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84368" y="89942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</a:t>
            </a:r>
          </a:p>
        </p:txBody>
      </p:sp>
    </p:spTree>
    <p:extLst>
      <p:ext uri="{BB962C8B-B14F-4D97-AF65-F5344CB8AC3E}">
        <p14:creationId xmlns:p14="http://schemas.microsoft.com/office/powerpoint/2010/main" val="285437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0113730"/>
              </p:ext>
            </p:extLst>
          </p:nvPr>
        </p:nvGraphicFramePr>
        <p:xfrm>
          <a:off x="4643438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944429"/>
              </p:ext>
            </p:extLst>
          </p:nvPr>
        </p:nvGraphicFramePr>
        <p:xfrm>
          <a:off x="395287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166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за  1 полугодие 2019 года и  1 полугодие 2020 года</a:t>
            </a: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109062"/>
              </p:ext>
            </p:extLst>
          </p:nvPr>
        </p:nvGraphicFramePr>
        <p:xfrm>
          <a:off x="179388" y="4203700"/>
          <a:ext cx="962342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" name="Worksheet" r:id="rId6" imgW="8219995" imgH="2104997" progId="Excel.Sheet.12">
                  <p:embed/>
                </p:oleObj>
              </mc:Choice>
              <mc:Fallback>
                <p:oleObj name="Worksheet" r:id="rId6" imgW="8219995" imgH="21049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388" y="4203700"/>
                        <a:ext cx="9623425" cy="246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708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расходов бюджета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7972964"/>
              </p:ext>
            </p:extLst>
          </p:nvPr>
        </p:nvGraphicFramePr>
        <p:xfrm>
          <a:off x="179512" y="832542"/>
          <a:ext cx="3816424" cy="588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07845991"/>
              </p:ext>
            </p:extLst>
          </p:nvPr>
        </p:nvGraphicFramePr>
        <p:xfrm>
          <a:off x="3779912" y="824518"/>
          <a:ext cx="5231904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17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 по экономической классификации расходов бюджета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41623331"/>
              </p:ext>
            </p:extLst>
          </p:nvPr>
        </p:nvGraphicFramePr>
        <p:xfrm>
          <a:off x="107504" y="824518"/>
          <a:ext cx="4356484" cy="584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49965695"/>
              </p:ext>
            </p:extLst>
          </p:nvPr>
        </p:nvGraphicFramePr>
        <p:xfrm>
          <a:off x="4067944" y="824518"/>
          <a:ext cx="4943872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00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Долговые обязательства органов местного управления и самоуправления по бюджету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28606"/>
              </p:ext>
            </p:extLst>
          </p:nvPr>
        </p:nvGraphicFramePr>
        <p:xfrm>
          <a:off x="273864" y="1556793"/>
          <a:ext cx="8641208" cy="45914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4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54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Долговые обязательства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1 июля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2018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1 июля 2019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1 июля 2020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21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Ценные бумаги,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размещенные местными исполнительными и распорядительными органами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495,0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82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Гарантии местных исполнительных и распорядительных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органов, предъявленные к исполнению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41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433,0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427,4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41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Долг органов местного управления и самоуправления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598,0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5090,8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21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  <a:r>
                        <a:rPr lang="ru-RU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гарантированный органами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5366,5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5226,2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5518,2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67815" y="1150399"/>
            <a:ext cx="962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2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4305</TotalTime>
  <Words>337</Words>
  <Application>Microsoft Office PowerPoint</Application>
  <PresentationFormat>Экран (4:3)</PresentationFormat>
  <Paragraphs>152</Paragraphs>
  <Slides>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Worksheet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Финотдел Могилевского горисполкома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Соболькова Ирина</dc:creator>
  <cp:lastModifiedBy>Полонникова Юлия Ивановна</cp:lastModifiedBy>
  <cp:revision>582</cp:revision>
  <cp:lastPrinted>2018-07-25T05:08:44Z</cp:lastPrinted>
  <dcterms:created xsi:type="dcterms:W3CDTF">2015-09-28T07:55:24Z</dcterms:created>
  <dcterms:modified xsi:type="dcterms:W3CDTF">2020-07-16T08:49:26Z</dcterms:modified>
</cp:coreProperties>
</file>